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6" r:id="rId2"/>
    <p:sldId id="284" r:id="rId3"/>
    <p:sldId id="275" r:id="rId4"/>
    <p:sldId id="257" r:id="rId5"/>
    <p:sldId id="259" r:id="rId6"/>
    <p:sldId id="283" r:id="rId7"/>
    <p:sldId id="285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лина Халиуллина" initials="РХ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  <a:srgbClr val="008000"/>
    <a:srgbClr val="255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618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&#1086;&#1073;&#1097;&#1072;&#1103;\100&#1074;&#1054;&#1076;&#1085;&#1086;&#1084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&#1086;&#1073;&#1097;&#1072;&#1103;\100&#1074;&#1054;&#1076;&#1085;&#1086;&#108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2550A0"/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rgbClr val="2550A0"/>
                </a:solidFill>
              </a:rPr>
              <a:t>Распределение</a:t>
            </a:r>
            <a:r>
              <a:rPr lang="ru-RU" baseline="0">
                <a:solidFill>
                  <a:srgbClr val="2550A0"/>
                </a:solidFill>
              </a:rPr>
              <a:t> оценок по английскому языку</a:t>
            </a:r>
            <a:endParaRPr lang="ru-RU">
              <a:solidFill>
                <a:srgbClr val="2550A0"/>
              </a:solidFill>
            </a:endParaRPr>
          </a:p>
        </c:rich>
      </c:tx>
      <c:layout>
        <c:manualLayout>
          <c:xMode val="edge"/>
          <c:yMode val="edge"/>
          <c:x val="0.12308756054658179"/>
          <c:y val="3.521389282037094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2550A0"/>
                </a:solidFill>
                <a:latin typeface="+mn-lt"/>
                <a:ea typeface="+mn-ea"/>
                <a:cs typeface="+mn-cs"/>
              </a:defRPr>
            </a:pPr>
            <a:r>
              <a:rPr lang="ru-RU">
                <a:solidFill>
                  <a:srgbClr val="2550A0"/>
                </a:solidFill>
              </a:rPr>
              <a:t>Распределение</a:t>
            </a:r>
            <a:r>
              <a:rPr lang="ru-RU" baseline="0">
                <a:solidFill>
                  <a:srgbClr val="2550A0"/>
                </a:solidFill>
              </a:rPr>
              <a:t> оценок по английскому языку</a:t>
            </a:r>
            <a:endParaRPr lang="ru-RU">
              <a:solidFill>
                <a:srgbClr val="2550A0"/>
              </a:solidFill>
            </a:endParaRPr>
          </a:p>
        </c:rich>
      </c:tx>
      <c:layout>
        <c:manualLayout>
          <c:xMode val="edge"/>
          <c:yMode val="edge"/>
          <c:x val="0.12308756054658179"/>
          <c:y val="3.521389282037094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8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DE3B2-7FC0-4A97-B339-7BA013B4E4CB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671"/>
            <a:ext cx="5438140" cy="39081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403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99" y="9428403"/>
            <a:ext cx="2946189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6D40D-5CF4-4A4F-A77C-2B6372959D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32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710056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779252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655947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226266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85569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563444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483689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5626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152777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035348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837255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A95FC-70FA-4D3D-BB48-659A14CBC418}" type="datetimeFigureOut">
              <a:rPr lang="ru-RU" smtClean="0"/>
              <a:t>27.08.2015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14CBF-CA45-449A-93F9-862D172F75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85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62524" y="6190456"/>
            <a:ext cx="20256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Казань 2015</a:t>
            </a:r>
          </a:p>
        </p:txBody>
      </p:sp>
      <p:pic>
        <p:nvPicPr>
          <p:cNvPr id="3079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32" y="309264"/>
            <a:ext cx="863241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124318" y="1525047"/>
            <a:ext cx="9530825" cy="3671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mbria" panose="02040503050406030204" pitchFamily="18" charset="0"/>
              </a:rPr>
              <a:t>О проведении единого государственного экзамена в сентябрьские сроки</a:t>
            </a:r>
          </a:p>
          <a:p>
            <a:pPr algn="ctr">
              <a:lnSpc>
                <a:spcPct val="150000"/>
              </a:lnSpc>
            </a:pPr>
            <a:r>
              <a:rPr lang="ru-RU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mbria" panose="02040503050406030204" pitchFamily="18" charset="0"/>
              </a:rPr>
              <a:t>(русский язык и математика)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4702" y="309264"/>
            <a:ext cx="10761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50A0"/>
                </a:solidFill>
                <a:latin typeface="Cambria" panose="02040503050406030204" pitchFamily="18" charset="0"/>
              </a:rPr>
              <a:t>Министерство образования и науки Республики Татарстан</a:t>
            </a:r>
            <a:endParaRPr lang="ru-RU" sz="2000" b="1" dirty="0">
              <a:solidFill>
                <a:srgbClr val="2550A0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5531" y="760175"/>
            <a:ext cx="93803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50A0"/>
                </a:solidFill>
                <a:latin typeface="Cambria" panose="02040503050406030204" pitchFamily="18" charset="0"/>
              </a:rPr>
              <a:t>ГБУ «Республиканский центр мониторинга качества образования»</a:t>
            </a:r>
            <a:endParaRPr lang="ru-RU" sz="2000" b="1" dirty="0">
              <a:solidFill>
                <a:srgbClr val="2550A0"/>
              </a:solidFill>
              <a:latin typeface="Cambria" panose="02040503050406030204" pitchFamily="18" charset="0"/>
            </a:endParaRPr>
          </a:p>
        </p:txBody>
      </p:sp>
      <p:pic>
        <p:nvPicPr>
          <p:cNvPr id="11" name="Picture 18" descr="http://abali.ru/wp-content/uploads/2011/09/Coat_of_Arms_of_Tatarstan_ger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33" y="391056"/>
            <a:ext cx="864096" cy="85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92267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9292" y="413887"/>
            <a:ext cx="9413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Сроки проведения ЕГЭ в сентябрьские сроки</a:t>
            </a:r>
            <a:endParaRPr lang="ru-RU" sz="28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3525412" y="1754710"/>
            <a:ext cx="5192507" cy="3468192"/>
            <a:chOff x="3281365" y="1398575"/>
            <a:chExt cx="5192507" cy="3468192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3281365" y="1398575"/>
              <a:ext cx="5112010" cy="910393"/>
              <a:chOff x="2141781" y="4497910"/>
              <a:chExt cx="5112010" cy="910393"/>
            </a:xfrm>
          </p:grpSpPr>
          <p:pic>
            <p:nvPicPr>
              <p:cNvPr id="10" name="Рисунок 9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41781" y="4497910"/>
                <a:ext cx="861622" cy="910393"/>
              </a:xfrm>
              <a:prstGeom prst="rect">
                <a:avLst/>
              </a:prstGeom>
            </p:spPr>
          </p:pic>
          <p:grpSp>
            <p:nvGrpSpPr>
              <p:cNvPr id="11" name="Группа 10"/>
              <p:cNvGrpSpPr/>
              <p:nvPr/>
            </p:nvGrpSpPr>
            <p:grpSpPr>
              <a:xfrm>
                <a:off x="3259627" y="4662978"/>
                <a:ext cx="3994164" cy="560058"/>
                <a:chOff x="3259627" y="4662978"/>
                <a:chExt cx="3994164" cy="560058"/>
              </a:xfrm>
            </p:grpSpPr>
            <p:sp>
              <p:nvSpPr>
                <p:cNvPr id="12" name="TextBox 11"/>
                <p:cNvSpPr txBox="1"/>
                <p:nvPr/>
              </p:nvSpPr>
              <p:spPr>
                <a:xfrm>
                  <a:off x="3727607" y="4758341"/>
                  <a:ext cx="35261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/>
                    <a:t>Математика</a:t>
                  </a:r>
                  <a:r>
                    <a:rPr lang="ru-RU" dirty="0" smtClean="0"/>
                    <a:t> </a:t>
                  </a:r>
                  <a:r>
                    <a:rPr lang="ru-RU" b="1" dirty="0" smtClean="0"/>
                    <a:t>базового уровня</a:t>
                  </a:r>
                  <a:endParaRPr lang="ru-RU" b="1" dirty="0"/>
                </a:p>
              </p:txBody>
            </p:sp>
            <p:sp>
              <p:nvSpPr>
                <p:cNvPr id="13" name="Скругленный прямоугольник 12"/>
                <p:cNvSpPr/>
                <p:nvPr/>
              </p:nvSpPr>
              <p:spPr>
                <a:xfrm>
                  <a:off x="3259627" y="4662978"/>
                  <a:ext cx="3891944" cy="560058"/>
                </a:xfrm>
                <a:prstGeom prst="round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grpSp>
          <p:nvGrpSpPr>
            <p:cNvPr id="5" name="Группа 4"/>
            <p:cNvGrpSpPr/>
            <p:nvPr/>
          </p:nvGrpSpPr>
          <p:grpSpPr>
            <a:xfrm>
              <a:off x="3281365" y="3997396"/>
              <a:ext cx="5192507" cy="869371"/>
              <a:chOff x="2161193" y="5624065"/>
              <a:chExt cx="5192507" cy="869371"/>
            </a:xfrm>
          </p:grpSpPr>
          <p:pic>
            <p:nvPicPr>
              <p:cNvPr id="6" name="Рисунок 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193" y="5624065"/>
                <a:ext cx="822798" cy="869371"/>
              </a:xfrm>
              <a:prstGeom prst="rect">
                <a:avLst/>
              </a:prstGeom>
            </p:spPr>
          </p:pic>
          <p:grpSp>
            <p:nvGrpSpPr>
              <p:cNvPr id="7" name="Группа 6"/>
              <p:cNvGrpSpPr/>
              <p:nvPr/>
            </p:nvGrpSpPr>
            <p:grpSpPr>
              <a:xfrm>
                <a:off x="3259627" y="5725003"/>
                <a:ext cx="4094073" cy="560058"/>
                <a:chOff x="3259627" y="5725003"/>
                <a:chExt cx="4094073" cy="560058"/>
              </a:xfrm>
            </p:grpSpPr>
            <p:sp>
              <p:nvSpPr>
                <p:cNvPr id="8" name="Скругленный прямоугольник 7"/>
                <p:cNvSpPr/>
                <p:nvPr/>
              </p:nvSpPr>
              <p:spPr>
                <a:xfrm>
                  <a:off x="3259627" y="5725003"/>
                  <a:ext cx="3891944" cy="560058"/>
                </a:xfrm>
                <a:prstGeom prst="round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3477349" y="5820366"/>
                  <a:ext cx="387635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/>
                    <a:t>Математика профильного уровня</a:t>
                  </a:r>
                  <a:endParaRPr lang="ru-RU" b="1" dirty="0"/>
                </a:p>
              </p:txBody>
            </p:sp>
          </p:grpSp>
        </p:grpSp>
        <p:grpSp>
          <p:nvGrpSpPr>
            <p:cNvPr id="18" name="Группа 17"/>
            <p:cNvGrpSpPr/>
            <p:nvPr/>
          </p:nvGrpSpPr>
          <p:grpSpPr>
            <a:xfrm>
              <a:off x="3281365" y="2718964"/>
              <a:ext cx="5009790" cy="868436"/>
              <a:chOff x="3281365" y="2718964"/>
              <a:chExt cx="5009790" cy="868436"/>
            </a:xfrm>
          </p:grpSpPr>
          <p:pic>
            <p:nvPicPr>
              <p:cNvPr id="15" name="Рисунок 1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81365" y="2718964"/>
                <a:ext cx="861622" cy="868436"/>
              </a:xfrm>
              <a:prstGeom prst="rect">
                <a:avLst/>
              </a:prstGeom>
            </p:spPr>
          </p:pic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4399211" y="2878670"/>
                <a:ext cx="3891944" cy="560058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582091" y="2968516"/>
                <a:ext cx="35261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b="1" dirty="0" smtClean="0"/>
                  <a:t>Русский язык </a:t>
                </a:r>
                <a:endParaRPr lang="ru-RU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607416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32" y="309264"/>
            <a:ext cx="863241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6411" y="405517"/>
            <a:ext cx="9035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Имеют </a:t>
            </a:r>
            <a:r>
              <a:rPr lang="ru-RU" sz="2000" b="1" dirty="0">
                <a:solidFill>
                  <a:srgbClr val="C00000"/>
                </a:solidFill>
                <a:latin typeface="Cambria" panose="02040503050406030204" pitchFamily="18" charset="0"/>
              </a:rPr>
              <a:t>право участвовать </a:t>
            </a:r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 ГИА-11 </a:t>
            </a:r>
          </a:p>
          <a:p>
            <a:pPr algn="ctr"/>
            <a:endParaRPr lang="ru-RU" sz="2000" b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по русскому языку и математике в указанные сроки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0327" y="2068068"/>
            <a:ext cx="3011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Категория: обучающиеся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80159" y="2872765"/>
            <a:ext cx="100750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не </a:t>
            </a:r>
            <a:r>
              <a:rPr lang="ru-RU" sz="2000" b="1" dirty="0">
                <a:solidFill>
                  <a:srgbClr val="000099"/>
                </a:solidFill>
                <a:latin typeface="Cambria" panose="02040503050406030204" pitchFamily="18" charset="0"/>
              </a:rPr>
              <a:t>прошедшие </a:t>
            </a:r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ГИА или получившие </a:t>
            </a:r>
            <a:r>
              <a:rPr lang="ru-RU" sz="2000" b="1" dirty="0">
                <a:solidFill>
                  <a:srgbClr val="000099"/>
                </a:solidFill>
                <a:latin typeface="Cambria" panose="02040503050406030204" pitchFamily="18" charset="0"/>
              </a:rPr>
              <a:t>на ГИА неудовлетворительные результаты более чем по одному учебному предмету</a:t>
            </a:r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;</a:t>
            </a:r>
          </a:p>
          <a:p>
            <a:endParaRPr lang="ru-RU" sz="2000" b="1" dirty="0" smtClean="0">
              <a:solidFill>
                <a:srgbClr val="000099"/>
              </a:solidFill>
              <a:latin typeface="Cambria" panose="02040503050406030204" pitchFamily="18" charset="0"/>
            </a:endParaRPr>
          </a:p>
          <a:p>
            <a:endParaRPr lang="ru-RU" sz="2000" b="1" dirty="0">
              <a:solidFill>
                <a:srgbClr val="000099"/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99"/>
                </a:solidFill>
                <a:latin typeface="Cambria" panose="02040503050406030204" pitchFamily="18" charset="0"/>
              </a:rPr>
              <a:t>п</a:t>
            </a:r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олучившие </a:t>
            </a:r>
            <a:r>
              <a:rPr lang="ru-RU" sz="2000" b="1" dirty="0">
                <a:solidFill>
                  <a:srgbClr val="000099"/>
                </a:solidFill>
                <a:latin typeface="Cambria" panose="02040503050406030204" pitchFamily="18" charset="0"/>
              </a:rPr>
              <a:t>повторно неудовлетворительный результат по одному </a:t>
            </a:r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из </a:t>
            </a:r>
            <a:r>
              <a:rPr lang="ru-RU" sz="2000" b="1" dirty="0">
                <a:solidFill>
                  <a:srgbClr val="000099"/>
                </a:solidFill>
                <a:latin typeface="Cambria" panose="02040503050406030204" pitchFamily="18" charset="0"/>
              </a:rPr>
              <a:t>предметов на ГИА в дополнительные </a:t>
            </a:r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сроки;</a:t>
            </a:r>
            <a:endParaRPr lang="ru-RU" sz="2000" b="1" dirty="0">
              <a:solidFill>
                <a:srgbClr val="000099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53912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32" y="309264"/>
            <a:ext cx="863241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3949" y="1781363"/>
            <a:ext cx="4400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Категория: выпускники прошлых лет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4148" y="2952401"/>
            <a:ext cx="9935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0099"/>
                </a:solidFill>
                <a:latin typeface="Cambria" panose="02040503050406030204" pitchFamily="18" charset="0"/>
              </a:rPr>
              <a:t>и</a:t>
            </a:r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зъявившие </a:t>
            </a:r>
            <a:r>
              <a:rPr lang="ru-RU" b="1" dirty="0">
                <a:solidFill>
                  <a:srgbClr val="000099"/>
                </a:solidFill>
                <a:latin typeface="Cambria" panose="02040503050406030204" pitchFamily="18" charset="0"/>
              </a:rPr>
              <a:t>желание участвовать в ЕГЭ по русскому языку и (или) математике профильного уровня, независимо от наличия у таких лиц результатов ЕГЭ по данным учебным предметам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59" y="309264"/>
            <a:ext cx="9035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Имеют </a:t>
            </a:r>
            <a:r>
              <a:rPr lang="ru-RU" sz="2000" b="1" dirty="0">
                <a:solidFill>
                  <a:srgbClr val="C00000"/>
                </a:solidFill>
                <a:latin typeface="Cambria" panose="02040503050406030204" pitchFamily="18" charset="0"/>
              </a:rPr>
              <a:t>право участвовать </a:t>
            </a:r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 ГИА-11 </a:t>
            </a:r>
          </a:p>
          <a:p>
            <a:pPr algn="ctr"/>
            <a:endParaRPr lang="ru-RU" sz="2000" b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по русскому языку и математике в указанные сроки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9720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32" y="309264"/>
            <a:ext cx="863241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871026"/>
              </p:ext>
            </p:extLst>
          </p:nvPr>
        </p:nvGraphicFramePr>
        <p:xfrm>
          <a:off x="298570" y="167308"/>
          <a:ext cx="5981758" cy="324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96772" y="2034825"/>
            <a:ext cx="4505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Категория: выпускники </a:t>
            </a:r>
            <a:r>
              <a:rPr lang="ru-RU" b="1" dirty="0">
                <a:solidFill>
                  <a:srgbClr val="000099"/>
                </a:solidFill>
                <a:latin typeface="Cambria" panose="02040503050406030204" pitchFamily="18" charset="0"/>
              </a:rPr>
              <a:t>текущего года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55962" y="3229688"/>
            <a:ext cx="107067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0099"/>
                </a:solidFill>
                <a:latin typeface="Cambria" panose="02040503050406030204" pitchFamily="18" charset="0"/>
              </a:rPr>
              <a:t>получившие  документ о среднем общем образовании в 2014 – 2015 учебном году, изъявившие желание пересдать русский язык и (или) математику профильного уровня для улучшения результатов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59" y="309264"/>
            <a:ext cx="90359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Имеют </a:t>
            </a:r>
            <a:r>
              <a:rPr lang="ru-RU" sz="2000" b="1" dirty="0">
                <a:solidFill>
                  <a:srgbClr val="C00000"/>
                </a:solidFill>
                <a:latin typeface="Cambria" panose="02040503050406030204" pitchFamily="18" charset="0"/>
              </a:rPr>
              <a:t>право участвовать </a:t>
            </a:r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 ГИА-11 </a:t>
            </a:r>
          </a:p>
          <a:p>
            <a:pPr algn="ctr"/>
            <a:endParaRPr lang="ru-RU" sz="2000" b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по русскому языку и математике в указанные сроки</a:t>
            </a:r>
          </a:p>
          <a:p>
            <a:pPr algn="ctr"/>
            <a:endParaRPr lang="ru-RU" sz="20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4847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6632" y="309264"/>
            <a:ext cx="863241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8871026"/>
              </p:ext>
            </p:extLst>
          </p:nvPr>
        </p:nvGraphicFramePr>
        <p:xfrm>
          <a:off x="298570" y="167308"/>
          <a:ext cx="5981758" cy="324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5951" y="1533902"/>
            <a:ext cx="4852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Категория: лица со справкой об обучении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77454" y="1854233"/>
            <a:ext cx="6946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</a:rPr>
              <a:t>выбравшие для сдачи </a:t>
            </a:r>
            <a:r>
              <a:rPr lang="ru-RU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оба уровня </a:t>
            </a:r>
            <a:r>
              <a:rPr lang="ru-RU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ЕГЭ 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</a:rPr>
              <a:t>по </a:t>
            </a:r>
            <a:r>
              <a:rPr lang="ru-RU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математике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1541" y="443811"/>
            <a:ext cx="9035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ОБРАЩАЕМ ВНИМАНИЕ!</a:t>
            </a:r>
          </a:p>
          <a:p>
            <a:pPr algn="ctr"/>
            <a:endParaRPr lang="ru-RU" sz="2000" b="1" dirty="0">
              <a:solidFill>
                <a:srgbClr val="000099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77454" y="2850498"/>
            <a:ext cx="7146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РЕКОМЕНДУЕМЫЕ СРОКИ: </a:t>
            </a:r>
            <a:endParaRPr lang="ru-RU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3644972" y="4199526"/>
            <a:ext cx="5211919" cy="1995526"/>
            <a:chOff x="2141781" y="4497910"/>
            <a:chExt cx="5211919" cy="1995526"/>
          </a:xfrm>
        </p:grpSpPr>
        <p:grpSp>
          <p:nvGrpSpPr>
            <p:cNvPr id="21" name="Группа 20"/>
            <p:cNvGrpSpPr/>
            <p:nvPr/>
          </p:nvGrpSpPr>
          <p:grpSpPr>
            <a:xfrm>
              <a:off x="2141781" y="4497910"/>
              <a:ext cx="5112010" cy="910393"/>
              <a:chOff x="2141781" y="4497910"/>
              <a:chExt cx="5112010" cy="910393"/>
            </a:xfrm>
          </p:grpSpPr>
          <p:pic>
            <p:nvPicPr>
              <p:cNvPr id="12" name="Рисунок 11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41781" y="4497910"/>
                <a:ext cx="861622" cy="910393"/>
              </a:xfrm>
              <a:prstGeom prst="rect">
                <a:avLst/>
              </a:prstGeom>
            </p:spPr>
          </p:pic>
          <p:grpSp>
            <p:nvGrpSpPr>
              <p:cNvPr id="17" name="Группа 16"/>
              <p:cNvGrpSpPr/>
              <p:nvPr/>
            </p:nvGrpSpPr>
            <p:grpSpPr>
              <a:xfrm>
                <a:off x="3259627" y="4662978"/>
                <a:ext cx="3994164" cy="560058"/>
                <a:chOff x="3259627" y="4662978"/>
                <a:chExt cx="3994164" cy="560058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3727607" y="4758341"/>
                  <a:ext cx="352618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/>
                    <a:t>Математика базового уровня</a:t>
                  </a:r>
                  <a:endParaRPr lang="ru-RU" b="1" dirty="0"/>
                </a:p>
              </p:txBody>
            </p:sp>
            <p:sp>
              <p:nvSpPr>
                <p:cNvPr id="16" name="Скругленный прямоугольник 15"/>
                <p:cNvSpPr/>
                <p:nvPr/>
              </p:nvSpPr>
              <p:spPr>
                <a:xfrm>
                  <a:off x="3259627" y="4662978"/>
                  <a:ext cx="3891944" cy="560058"/>
                </a:xfrm>
                <a:prstGeom prst="round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grpSp>
          <p:nvGrpSpPr>
            <p:cNvPr id="22" name="Группа 21"/>
            <p:cNvGrpSpPr/>
            <p:nvPr/>
          </p:nvGrpSpPr>
          <p:grpSpPr>
            <a:xfrm>
              <a:off x="2161193" y="5624065"/>
              <a:ext cx="5192507" cy="869371"/>
              <a:chOff x="2161193" y="5624065"/>
              <a:chExt cx="5192507" cy="869371"/>
            </a:xfrm>
          </p:grpSpPr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61193" y="5624065"/>
                <a:ext cx="822798" cy="869371"/>
              </a:xfrm>
              <a:prstGeom prst="rect">
                <a:avLst/>
              </a:prstGeom>
            </p:spPr>
          </p:pic>
          <p:grpSp>
            <p:nvGrpSpPr>
              <p:cNvPr id="20" name="Группа 19"/>
              <p:cNvGrpSpPr/>
              <p:nvPr/>
            </p:nvGrpSpPr>
            <p:grpSpPr>
              <a:xfrm>
                <a:off x="3259627" y="5725003"/>
                <a:ext cx="4094073" cy="560058"/>
                <a:chOff x="3259627" y="5725003"/>
                <a:chExt cx="4094073" cy="560058"/>
              </a:xfrm>
            </p:grpSpPr>
            <p:sp>
              <p:nvSpPr>
                <p:cNvPr id="18" name="Скругленный прямоугольник 17"/>
                <p:cNvSpPr/>
                <p:nvPr/>
              </p:nvSpPr>
              <p:spPr>
                <a:xfrm>
                  <a:off x="3259627" y="5725003"/>
                  <a:ext cx="3891944" cy="560058"/>
                </a:xfrm>
                <a:prstGeom prst="roundRect">
                  <a:avLst/>
                </a:prstGeom>
                <a:no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3477349" y="5820366"/>
                  <a:ext cx="3876351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ru-RU" b="1" dirty="0" smtClean="0"/>
                    <a:t>Математика профильного уровня</a:t>
                  </a:r>
                  <a:endParaRPr lang="ru-RU" b="1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5493090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4818" y="298638"/>
            <a:ext cx="9860861" cy="2404489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Прием заявлений на участие в </a:t>
            </a: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ЕГЭ (сентябрьские сроки)</a:t>
            </a:r>
            <a:b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будет осуществляться</a:t>
            </a:r>
            <a:b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</a:rPr>
              <a:t>с </a:t>
            </a:r>
            <a:r>
              <a:rPr lang="ru-RU" sz="2000" b="1" dirty="0">
                <a:solidFill>
                  <a:srgbClr val="FF0000"/>
                </a:solidFill>
                <a:latin typeface="Cambria" panose="02040503050406030204" pitchFamily="18" charset="0"/>
              </a:rPr>
              <a:t>25 августа по 12 </a:t>
            </a:r>
            <a:r>
              <a:rPr lang="ru-RU" sz="20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сентября </a:t>
            </a: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по адресу: </a:t>
            </a:r>
            <a:b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г. </a:t>
            </a:r>
            <a:r>
              <a:rPr lang="ru-RU" sz="2000" dirty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Казань, ул. </a:t>
            </a: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Боевая, д.13</a:t>
            </a:r>
            <a:b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ГБУ «Республиканский </a:t>
            </a:r>
            <a:r>
              <a:rPr lang="ru-RU" sz="2000" dirty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ц</a:t>
            </a: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ентр мониторинга качества </a:t>
            </a:r>
            <a:r>
              <a:rPr lang="ru-RU" sz="2000" dirty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о</a:t>
            </a: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бразования»</a:t>
            </a:r>
            <a:b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Часы приема заявлений: с 10.00 до 17.00</a:t>
            </a:r>
            <a:b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ru-RU" sz="2000" dirty="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Выходные дни: суббота</a:t>
            </a:r>
            <a:r>
              <a:rPr lang="ru-RU" sz="200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, </a:t>
            </a:r>
            <a:r>
              <a:rPr lang="ru-RU" sz="2000" smtClean="0">
                <a:solidFill>
                  <a:srgbClr val="C00000"/>
                </a:solidFill>
                <a:latin typeface="Cambria" panose="02040503050406030204" pitchFamily="18" charset="0"/>
                <a:ea typeface="+mn-ea"/>
                <a:cs typeface="+mn-cs"/>
              </a:rPr>
              <a:t>воскресенье</a:t>
            </a:r>
            <a:endParaRPr lang="ru-RU" sz="2000" dirty="0">
              <a:solidFill>
                <a:srgbClr val="C00000"/>
              </a:solidFill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7808" y="3101875"/>
            <a:ext cx="1010499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3525"/>
            <a:r>
              <a:rPr lang="ru-RU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Для подачи заявления при 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</a:rPr>
              <a:t>себе иметь следующие документы</a:t>
            </a:r>
            <a:r>
              <a:rPr lang="ru-RU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</a:p>
          <a:p>
            <a:pPr indent="263525"/>
            <a:endParaRPr lang="ru-RU" b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Cambria" panose="02040503050406030204" pitchFamily="18" charset="0"/>
              </a:rPr>
              <a:t>паспорт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</a:rPr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Cambria" panose="02040503050406030204" pitchFamily="18" charset="0"/>
              </a:rPr>
              <a:t>аттестат о полном среднем </a:t>
            </a:r>
            <a:r>
              <a:rPr lang="ru-RU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образовании;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Cambria" panose="02040503050406030204" pitchFamily="18" charset="0"/>
              </a:rPr>
              <a:t>справку установленного образца из образовательной </a:t>
            </a:r>
            <a:r>
              <a:rPr lang="ru-RU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организации</a:t>
            </a:r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(</a:t>
            </a:r>
            <a:r>
              <a:rPr lang="ru-RU" sz="1600" b="1" i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для </a:t>
            </a:r>
            <a:r>
              <a:rPr lang="ru-RU" sz="1600" b="1" i="1" dirty="0">
                <a:solidFill>
                  <a:srgbClr val="000099"/>
                </a:solidFill>
                <a:latin typeface="Cambria" panose="02040503050406030204" pitchFamily="18" charset="0"/>
              </a:rPr>
              <a:t>обучающихся, не прошедших ГИА по образовательным программам среднего общего образования или получивших на ГИА неудовлетворительные результаты более чем по одному обязательному предмету, либо </a:t>
            </a:r>
            <a:r>
              <a:rPr lang="ru-RU" sz="1600" b="1" i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получивших </a:t>
            </a:r>
            <a:r>
              <a:rPr lang="ru-RU" sz="1600" b="1" i="1" dirty="0">
                <a:solidFill>
                  <a:srgbClr val="000099"/>
                </a:solidFill>
                <a:latin typeface="Cambria" panose="02040503050406030204" pitchFamily="18" charset="0"/>
              </a:rPr>
              <a:t>повторно неудовлетворительные результаты по одному из </a:t>
            </a:r>
            <a:r>
              <a:rPr lang="ru-RU" sz="1600" b="1" i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указанных предметов</a:t>
            </a:r>
            <a:r>
              <a:rPr lang="ru-RU" b="1" dirty="0" smtClean="0">
                <a:solidFill>
                  <a:srgbClr val="000099"/>
                </a:solidFill>
                <a:latin typeface="Cambria" panose="02040503050406030204" pitchFamily="18" charset="0"/>
              </a:rPr>
              <a:t>).</a:t>
            </a:r>
            <a:endParaRPr lang="ru-RU" b="1" dirty="0">
              <a:solidFill>
                <a:srgbClr val="000099"/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950907"/>
      </p:ext>
    </p:extLst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287</Words>
  <Application>Microsoft Office PowerPoint</Application>
  <PresentationFormat>Произвольный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Прием заявлений на участие в ЕГЭ (сентябрьские сроки) будет осуществляться с 25 августа по 12 сентября по адресу:  г. Казань, ул. Боевая, д.13 ГБУ «Республиканский центр мониторинга качества образования» Часы приема заявлений: с 10.00 до 17.00 Выходные дни: суббота, воскресенье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Экспресс-анализ диагностического тестирования обучающихся 4 классов образовательных организаций Республики Татарстан</dc:title>
  <dc:creator>Ралина Халиуллина</dc:creator>
  <cp:lastModifiedBy>Алсу Дависовна</cp:lastModifiedBy>
  <cp:revision>73</cp:revision>
  <cp:lastPrinted>2015-08-13T09:07:08Z</cp:lastPrinted>
  <dcterms:created xsi:type="dcterms:W3CDTF">2014-12-02T14:50:03Z</dcterms:created>
  <dcterms:modified xsi:type="dcterms:W3CDTF">2015-08-27T14:14:34Z</dcterms:modified>
</cp:coreProperties>
</file>